
<file path=[Content_Types].xml><?xml version="1.0" encoding="utf-8"?>
<Types xmlns="http://schemas.openxmlformats.org/package/2006/content-types">
  <Default Extension="xml" ContentType="application/vnd.openxmlformats-officedocument.presentationml.presentation.main+xml"/>
  <Default Extension="png" ContentType="image/png"/>
  <Default Extension="rels" ContentType="application/vnd.openxmlformats-package.relationships+xml"/>
  <Override PartName="/ppt/slides/slide7.xml" ContentType="application/vnd.openxmlformats-officedocument.presentationml.slide+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Layouts/slideLayout6.xml" ContentType="application/vnd.openxmlformats-officedocument.presentationml.slideLayout+xml"/>
  <Override PartName="/ppt/theme/theme1.xml" ContentType="application/vnd.openxmlformats-officedocument.theme+xml"/>
  <Override PartName="/ppt/slideLayouts/slideLayout1.xml" ContentType="application/vnd.openxmlformats-officedocument.presentationml.slideLayout+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customXml/item3.xml" ContentType="application/xml"/>
  <Override PartName="/customXml/itemProps3.xml" ContentType="application/vnd.openxmlformats-officedocument.customXmlProperties+xml"/>
  <Override PartName="/customXml/item2.xml" ContentType="application/xml"/>
  <Override PartName="/customXml/itemProps2.xml" ContentType="application/vnd.openxmlformats-officedocument.customXmlProperties+xml"/>
  <Override PartName="/customXml/item1.xml" ContentType="application/xml"/>
  <Override PartName="/customXml/itemProps1.xml" ContentType="application/vnd.openxmlformats-officedocument.customXmlProperties+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ppt/notesMasters/notesMaster1.xml" ContentType="application/vnd.openxmlformats-officedocument.presentationml.notesMaster+xml"/>
  <Override PartName="/ppt/theme/theme2.xml" ContentType="application/vnd.openxmlformats-officedocument.them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&#65279;<?xml version="1.0" encoding="utf-8"?><Relationships xmlns="http://schemas.openxmlformats.org/package/2006/relationships"><Relationship Type="http://schemas.openxmlformats.org/officeDocument/2006/relationships/officeDocument" Target="/ppt/presentation.xml" Id="rId1" /><Relationship Type="http://schemas.openxmlformats.org/package/2006/relationships/metadata/core-properties" Target="/docProps/core.xml" Id="rId3" /><Relationship Type="http://schemas.openxmlformats.org/officeDocument/2006/relationships/extended-properties" Target="/docProps/app.xml" Id="rId2" /><Relationship Type="http://schemas.openxmlformats.org/officeDocument/2006/relationships/custom-properties" Target="/docProps/custom.xml" Id="rId4" /></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1"/>
  </p:notesMasterIdLst>
  <p:sldIdLst>
    <p:sldId id="256" r:id="rId3"/>
    <p:sldId id="16140622" r:id="rId4"/>
    <p:sldId id="262" r:id="rId5"/>
    <p:sldId id="263" r:id="rId6"/>
    <p:sldId id="16140626" r:id="rId7"/>
    <p:sldId id="265" r:id="rId8"/>
    <p:sldId id="16140625" r:id="rId9"/>
    <p:sldId id="16140634" r:id="rId10"/>
    <p:sldId id="16140628" r:id="rId11"/>
    <p:sldId id="16140635" r:id="rId12"/>
    <p:sldId id="16140636" r:id="rId13"/>
    <p:sldId id="16140630" r:id="rId14"/>
    <p:sldId id="16140629" r:id="rId15"/>
    <p:sldId id="16140623" r:id="rId16"/>
    <p:sldId id="16140627" r:id="rId17"/>
    <p:sldId id="16140637" r:id="rId18"/>
    <p:sldId id="16140638" r:id="rId19"/>
    <p:sldId id="259"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3" d="100"/>
          <a:sy n="83" d="100"/>
        </p:scale>
        <p:origin x="658" y="67"/>
      </p:cViewPr>
      <p:guideLst/>
    </p:cSldViewPr>
  </p:slid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slide" Target="/ppt/slides/slide7.xml" Id="rId9" /><Relationship Type="http://schemas.openxmlformats.org/officeDocument/2006/relationships/slide" Target="/ppt/slides/slide6.xml" Id="rId8" /><Relationship Type="http://schemas.openxmlformats.org/officeDocument/2006/relationships/slide" Target="/ppt/slides/slide5.xml" Id="rId7" /><Relationship Type="http://schemas.openxmlformats.org/officeDocument/2006/relationships/slide" Target="/ppt/slides/slide4.xml" Id="rId6" /><Relationship Type="http://schemas.openxmlformats.org/officeDocument/2006/relationships/slide" Target="/ppt/slides/slide3.xml" Id="rId5" /><Relationship Type="http://schemas.openxmlformats.org/officeDocument/2006/relationships/slide" Target="/ppt/slides/slide2.xml" Id="rId4" /><Relationship Type="http://schemas.openxmlformats.org/officeDocument/2006/relationships/slide" Target="/ppt/slides/slide1.xml" Id="rId3" /><Relationship Type="http://schemas.openxmlformats.org/officeDocument/2006/relationships/customXml" Target="/customXml/item3.xml" Id="rId27" /><Relationship Type="http://schemas.openxmlformats.org/officeDocument/2006/relationships/customXml" Target="/customXml/item2.xml" Id="rId26" /><Relationship Type="http://schemas.openxmlformats.org/officeDocument/2006/relationships/customXml" Target="/customXml/item1.xml" Id="rId25" /><Relationship Type="http://schemas.openxmlformats.org/officeDocument/2006/relationships/tableStyles" Target="/ppt/tableStyles.xml" Id="rId24" /><Relationship Type="http://schemas.openxmlformats.org/officeDocument/2006/relationships/viewProps" Target="/ppt/viewProps.xml" Id="rId23" /><Relationship Type="http://schemas.openxmlformats.org/officeDocument/2006/relationships/presProps" Target="/ppt/presProps.xml" Id="rId22" /><Relationship Type="http://schemas.openxmlformats.org/officeDocument/2006/relationships/notesMaster" Target="/ppt/notesMasters/notesMaster1.xml" Id="rId21" /><Relationship Type="http://schemas.openxmlformats.org/officeDocument/2006/relationships/slide" Target="/ppt/slides/slide18.xml" Id="rId20" /><Relationship Type="http://schemas.openxmlformats.org/officeDocument/2006/relationships/theme" Target="/ppt/theme/theme1.xml" Id="rId2" /><Relationship Type="http://schemas.openxmlformats.org/officeDocument/2006/relationships/slide" Target="/ppt/slides/slide17.xml" Id="rId19" /><Relationship Type="http://schemas.openxmlformats.org/officeDocument/2006/relationships/slide" Target="/ppt/slides/slide16.xml" Id="rId18" /><Relationship Type="http://schemas.openxmlformats.org/officeDocument/2006/relationships/slide" Target="/ppt/slides/slide15.xml" Id="rId17" /><Relationship Type="http://schemas.openxmlformats.org/officeDocument/2006/relationships/slide" Target="/ppt/slides/slide14.xml" Id="rId16" /><Relationship Type="http://schemas.openxmlformats.org/officeDocument/2006/relationships/slide" Target="/ppt/slides/slide13.xml" Id="rId15" /><Relationship Type="http://schemas.openxmlformats.org/officeDocument/2006/relationships/slide" Target="/ppt/slides/slide12.xml" Id="rId14" /><Relationship Type="http://schemas.openxmlformats.org/officeDocument/2006/relationships/slide" Target="/ppt/slides/slide11.xml" Id="rId13" /><Relationship Type="http://schemas.openxmlformats.org/officeDocument/2006/relationships/slide" Target="/ppt/slides/slide10.xml" Id="rId12" /><Relationship Type="http://schemas.openxmlformats.org/officeDocument/2006/relationships/slide" Target="/ppt/slides/slide9.xml" Id="rId11" /><Relationship Type="http://schemas.openxmlformats.org/officeDocument/2006/relationships/slide" Target="/ppt/slides/slide8.xml" Id="rId10" /><Relationship Type="http://schemas.openxmlformats.org/officeDocument/2006/relationships/slideMaster" Target="/ppt/slideMasters/slideMaster1.xml" Id="rId1"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&#65279;<?xml version="1.0" encoding="utf-8"?><Relationships xmlns="http://schemas.openxmlformats.org/package/2006/relationships"><Relationship Type="http://schemas.openxmlformats.org/officeDocument/2006/relationships/theme" Target="/ppt/theme/theme2.xml" Id="rId1"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_rels/slideLayout2.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_rels/slideLayout6.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8" name="Date Placeholder 7"/>
          <p:cNvSpPr>
            <a:spLocks noGrp="1"/>
          </p:cNvSpPr>
          <p:nvPr>
            <p:ph type="dt" sz="half" idx="10"/>
          </p:nvPr>
        </p:nvSpPr>
        <p:spPr/>
        <p:txBody>
          <a:bodyPr/>
          <a:lstStyle/>
          <a:p>
            <a:fld id="{ED291B17-9318-49DB-B28B-6E5994AE9581}" type="datetime1">
              <a:rPr lang="en-US" smtClean="0"/>
            </a:fld>
            <a:endParaRPr lang="en-US"/>
          </a:p>
        </p:txBody>
      </p:sp>
      <p:sp>
        <p:nvSpPr>
          <p:cNvPr id="9" name="Footer Placeholder 8"/>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p:cNvSpPr>
            <a:spLocks noGrp="1"/>
          </p:cNvSpPr>
          <p:nvPr>
            <p:ph type="sldNum" sz="quarter" idx="12"/>
          </p:nvPr>
        </p:nvSpPr>
        <p:spPr/>
        <p:txBody>
          <a:bodyPr/>
          <a:lstStyle/>
          <a:p>
            <a:fld id="{3A98EE3D-8CD1-4C3F-BD1C-C98C9596463C}"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endParaRPr lang="en-US"/>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8" name="Date Placeholder 7"/>
          <p:cNvSpPr>
            <a:spLocks noGrp="1"/>
          </p:cNvSpPr>
          <p:nvPr>
            <p:ph type="dt" sz="half" idx="10"/>
          </p:nvPr>
        </p:nvSpPr>
        <p:spPr/>
        <p:txBody>
          <a:bodyPr/>
          <a:lstStyle/>
          <a:p>
            <a:fld id="{78DD82B9-B8EE-4375-B6FF-88FA6ABB15D9}" type="datetime1">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5DB4ED54-5B5E-4A04-93D3-5772E3CE3818}" type="datetime1">
              <a:rPr lang="en-US" smtClean="0"/>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fld>
            <a:endParaRPr lang="en-US"/>
          </a:p>
        </p:txBody>
      </p:sp>
    </p:spTree>
  </p:cSld>
  <p:clrMapOvr>
    <a:masterClrMapping/>
  </p:clrMapOvr>
</p:sldLayout>
</file>

<file path=ppt/slideMasters/_rels/slideMaster1.xml.rels>&#65279;<?xml version="1.0" encoding="utf-8"?><Relationships xmlns="http://schemas.openxmlformats.org/package/2006/relationships"><Relationship Type="http://schemas.openxmlformats.org/officeDocument/2006/relationships/slideLayout" Target="/ppt/slideLayouts/slideLayout6.xml" Id="rId6" /><Relationship Type="http://schemas.openxmlformats.org/officeDocument/2006/relationships/slideLayout" Target="/ppt/slideLayouts/slideLayout2.xml" Id="rId2" /><Relationship Type="http://schemas.openxmlformats.org/officeDocument/2006/relationships/theme" Target="/ppt/theme/theme1.xml" Id="rId13" /><Relationship Type="http://schemas.openxmlformats.org/officeDocument/2006/relationships/image" Target="/ppt/media/image1.png" Id="rId12" /><Relationship Type="http://schemas.openxmlformats.org/officeDocument/2006/relationships/slideLayout" Target="/ppt/slideLayouts/slideLayout1.xml" Id="rId1"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endParaRPr lang="en-US"/>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p:cNvPicPr>
            <a:picLocks noChangeAspect="1"/>
          </p:cNvPicPr>
          <p:nvPr userDrawn="1"/>
        </p:nvPicPr>
        <p:blipFill>
          <a:blip r:embed="rId12"/>
          <a:stretch>
            <a:fillRect/>
          </a:stretch>
        </p:blipFill>
        <p:spPr>
          <a:xfrm>
            <a:off x="10485003" y="6437910"/>
            <a:ext cx="1125805" cy="365126"/>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4" r:id="rId6"/>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70" indent="-30607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29920" indent="-30607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899795" indent="-269875"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60" indent="-234315"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105" indent="-234315"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89992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275"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499995"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799715"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slideLayout" Target="/ppt/slideLayouts/slideLayout1.xml" Id="rId1" /></Relationships>
</file>

<file path=ppt/slides/_rels/slide10.xml.rels>&#65279;<?xml version="1.0" encoding="utf-8"?><Relationships xmlns="http://schemas.openxmlformats.org/package/2006/relationships"><Relationship Type="http://schemas.openxmlformats.org/officeDocument/2006/relationships/slideLayout" Target="/ppt/slideLayouts/slideLayout2.xml" Id="rId2" /><Relationship Type="http://schemas.openxmlformats.org/officeDocument/2006/relationships/image" Target="/ppt/media/image4.png" Id="rId1" /></Relationships>
</file>

<file path=ppt/slides/_rels/slide11.xml.rels>&#65279;<?xml version="1.0" encoding="utf-8"?><Relationships xmlns="http://schemas.openxmlformats.org/package/2006/relationships"><Relationship Type="http://schemas.openxmlformats.org/officeDocument/2006/relationships/slideLayout" Target="/ppt/slideLayouts/slideLayout2.xml" Id="rId2" /><Relationship Type="http://schemas.openxmlformats.org/officeDocument/2006/relationships/image" Target="/ppt/media/image5.png" Id="rId1" /></Relationships>
</file>

<file path=ppt/slides/_rels/slide12.xml.rels>&#65279;<?xml version="1.0" encoding="utf-8"?><Relationships xmlns="http://schemas.openxmlformats.org/package/2006/relationships"><Relationship Type="http://schemas.openxmlformats.org/officeDocument/2006/relationships/slideLayout" Target="/ppt/slideLayouts/slideLayout2.xml" Id="rId1" /></Relationships>
</file>

<file path=ppt/slides/_rels/slide13.xml.rels>&#65279;<?xml version="1.0" encoding="utf-8"?><Relationships xmlns="http://schemas.openxmlformats.org/package/2006/relationships"><Relationship Type="http://schemas.openxmlformats.org/officeDocument/2006/relationships/slideLayout" Target="/ppt/slideLayouts/slideLayout2.xml" Id="rId2" /><Relationship Type="http://schemas.openxmlformats.org/officeDocument/2006/relationships/hyperlink" Target="https://github.com/Raj17deep/Interview-Trainer-Agent-IBM-Cloud" TargetMode="External" Id="rId1" /></Relationships>
</file>

<file path=ppt/slides/_rels/slide14.xml.rels>&#65279;<?xml version="1.0" encoding="utf-8"?><Relationships xmlns="http://schemas.openxmlformats.org/package/2006/relationships"><Relationship Type="http://schemas.openxmlformats.org/officeDocument/2006/relationships/slideLayout" Target="/ppt/slideLayouts/slideLayout2.xml" Id="rId1" /></Relationships>
</file>

<file path=ppt/slides/_rels/slide15.xml.rels>&#65279;<?xml version="1.0" encoding="utf-8"?><Relationships xmlns="http://schemas.openxmlformats.org/package/2006/relationships"><Relationship Type="http://schemas.openxmlformats.org/officeDocument/2006/relationships/slideLayout" Target="/ppt/slideLayouts/slideLayout2.xml" Id="rId2" /><Relationship Type="http://schemas.openxmlformats.org/officeDocument/2006/relationships/image" Target="/ppt/media/image6.png" Id="rId1" /></Relationships>
</file>

<file path=ppt/slides/_rels/slide16.xml.rels>&#65279;<?xml version="1.0" encoding="utf-8"?><Relationships xmlns="http://schemas.openxmlformats.org/package/2006/relationships"><Relationship Type="http://schemas.openxmlformats.org/officeDocument/2006/relationships/slideLayout" Target="/ppt/slideLayouts/slideLayout2.xml" Id="rId2" /><Relationship Type="http://schemas.openxmlformats.org/officeDocument/2006/relationships/image" Target="/ppt/media/image7.png" Id="rId1" /></Relationships>
</file>

<file path=ppt/slides/_rels/slide17.xml.rels>&#65279;<?xml version="1.0" encoding="utf-8"?><Relationships xmlns="http://schemas.openxmlformats.org/package/2006/relationships"><Relationship Type="http://schemas.openxmlformats.org/officeDocument/2006/relationships/slideLayout" Target="/ppt/slideLayouts/slideLayout2.xml" Id="rId2" /><Relationship Type="http://schemas.openxmlformats.org/officeDocument/2006/relationships/image" Target="/ppt/media/image8.png" Id="rId1" /></Relationships>
</file>

<file path=ppt/slides/_rels/slide18.xml.rels>&#65279;<?xml version="1.0" encoding="utf-8"?><Relationships xmlns="http://schemas.openxmlformats.org/package/2006/relationships"><Relationship Type="http://schemas.openxmlformats.org/officeDocument/2006/relationships/slideLayout" Target="/ppt/slideLayouts/slideLayout6.xml" Id="rId1" /></Relationships>
</file>

<file path=ppt/slides/_rels/slide2.xml.rels>&#65279;<?xml version="1.0" encoding="utf-8"?><Relationships xmlns="http://schemas.openxmlformats.org/package/2006/relationships"><Relationship Type="http://schemas.openxmlformats.org/officeDocument/2006/relationships/slideLayout" Target="/ppt/slideLayouts/slideLayout2.xml" Id="rId1" /></Relationships>
</file>

<file path=ppt/slides/_rels/slide3.xml.rels>&#65279;<?xml version="1.0" encoding="utf-8"?><Relationships xmlns="http://schemas.openxmlformats.org/package/2006/relationships"><Relationship Type="http://schemas.openxmlformats.org/officeDocument/2006/relationships/slideLayout" Target="/ppt/slideLayouts/slideLayout2.xml" Id="rId1" /></Relationships>
</file>

<file path=ppt/slides/_rels/slide4.xml.rels>&#65279;<?xml version="1.0" encoding="utf-8"?><Relationships xmlns="http://schemas.openxmlformats.org/package/2006/relationships"><Relationship Type="http://schemas.openxmlformats.org/officeDocument/2006/relationships/slideLayout" Target="/ppt/slideLayouts/slideLayout2.xml" Id="rId1" /></Relationships>
</file>

<file path=ppt/slides/_rels/slide5.xml.rels>&#65279;<?xml version="1.0" encoding="utf-8"?><Relationships xmlns="http://schemas.openxmlformats.org/package/2006/relationships"><Relationship Type="http://schemas.openxmlformats.org/officeDocument/2006/relationships/slideLayout" Target="/ppt/slideLayouts/slideLayout2.xml" Id="rId1" /></Relationships>
</file>

<file path=ppt/slides/_rels/slide6.xml.rels>&#65279;<?xml version="1.0" encoding="utf-8"?><Relationships xmlns="http://schemas.openxmlformats.org/package/2006/relationships"><Relationship Type="http://schemas.openxmlformats.org/officeDocument/2006/relationships/slideLayout" Target="/ppt/slideLayouts/slideLayout2.xml" Id="rId1" /></Relationships>
</file>

<file path=ppt/slides/_rels/slide7.xml.rels>&#65279;<?xml version="1.0" encoding="utf-8"?><Relationships xmlns="http://schemas.openxmlformats.org/package/2006/relationships"><Relationship Type="http://schemas.openxmlformats.org/officeDocument/2006/relationships/slideLayout" Target="/ppt/slideLayouts/slideLayout2.xml" Id="rId1" /></Relationships>
</file>

<file path=ppt/slides/_rels/slide8.xml.rels>&#65279;<?xml version="1.0" encoding="utf-8"?><Relationships xmlns="http://schemas.openxmlformats.org/package/2006/relationships"><Relationship Type="http://schemas.openxmlformats.org/officeDocument/2006/relationships/slideLayout" Target="/ppt/slideLayouts/slideLayout2.xml" Id="rId2" /><Relationship Type="http://schemas.openxmlformats.org/officeDocument/2006/relationships/image" Target="/ppt/media/image2.png" Id="rId1" /></Relationships>
</file>

<file path=ppt/slides/_rels/slide9.xml.rels>&#65279;<?xml version="1.0" encoding="utf-8"?><Relationships xmlns="http://schemas.openxmlformats.org/package/2006/relationships"><Relationship Type="http://schemas.openxmlformats.org/officeDocument/2006/relationships/slideLayout" Target="/ppt/slideLayouts/slideLayout2.xml" Id="rId2" /><Relationship Type="http://schemas.openxmlformats.org/officeDocument/2006/relationships/image" Target="/ppt/media/image3.png" Id="rId1"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59108" y="1821635"/>
            <a:ext cx="9144000" cy="977778"/>
          </a:xfrm>
        </p:spPr>
        <p:txBody>
          <a:bodyPr/>
          <a:lstStyle/>
          <a:p>
            <a:pPr algn="ctr"/>
            <a:r>
              <a:rPr lang="en-US" b="1" dirty="0" smtClean="0">
                <a:solidFill>
                  <a:schemeClr val="accent1"/>
                </a:solidFill>
                <a:latin typeface="Arial" panose="020B0604020202020204"/>
                <a:cs typeface="Arial" panose="020B0604020202020204"/>
              </a:rPr>
              <a:t>INTERVIEW TRAINER </a:t>
            </a:r>
            <a:r>
              <a:rPr lang="en-US" b="1" dirty="0" err="1" smtClean="0">
                <a:solidFill>
                  <a:schemeClr val="accent1"/>
                </a:solidFill>
                <a:latin typeface="Arial" panose="020B0604020202020204"/>
                <a:cs typeface="Arial" panose="020B0604020202020204"/>
              </a:rPr>
              <a:t>ai</a:t>
            </a:r>
            <a:r>
              <a:rPr lang="en-US" b="1" dirty="0" smtClean="0">
                <a:solidFill>
                  <a:schemeClr val="accent1"/>
                </a:solidFill>
                <a:latin typeface="Arial" panose="020B0604020202020204"/>
                <a:cs typeface="Arial" panose="020B0604020202020204"/>
              </a:rPr>
              <a:t> agent</a:t>
            </a:r>
            <a:endParaRPr lang="en-US" b="1" dirty="0">
              <a:solidFill>
                <a:schemeClr val="accent1"/>
              </a:solidFill>
              <a:latin typeface="Arial" panose="020B0604020202020204" pitchFamily="34" charset="0"/>
              <a:cs typeface="Arial" panose="020B0604020202020204" pitchFamily="34" charset="0"/>
            </a:endParaRPr>
          </a:p>
        </p:txBody>
      </p:sp>
      <p:sp>
        <p:nvSpPr>
          <p:cNvPr id="3" name="TextBox 2"/>
          <p:cNvSpPr txBox="1"/>
          <p:nvPr/>
        </p:nvSpPr>
        <p:spPr>
          <a:xfrm>
            <a:off x="-329782" y="1034321"/>
            <a:ext cx="12726648" cy="58356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panose="020B0604020202020204"/>
                <a:cs typeface="Arial" panose="020B0604020202020204"/>
              </a:rPr>
              <a:t>IBM EDUNET CAPSTONE PROJECT</a:t>
            </a:r>
            <a:endParaRPr lang="en-US" sz="3200" b="1" dirty="0">
              <a:solidFill>
                <a:schemeClr val="accent1">
                  <a:lumMod val="75000"/>
                </a:schemeClr>
              </a:solidFill>
              <a:latin typeface="Arial" panose="020B0604020202020204"/>
              <a:cs typeface="Arial" panose="020B0604020202020204"/>
            </a:endParaRPr>
          </a:p>
        </p:txBody>
      </p:sp>
      <p:sp>
        <p:nvSpPr>
          <p:cNvPr id="4" name="TextBox 3"/>
          <p:cNvSpPr txBox="1"/>
          <p:nvPr/>
        </p:nvSpPr>
        <p:spPr>
          <a:xfrm>
            <a:off x="521970" y="4119880"/>
            <a:ext cx="11141075" cy="1630045"/>
          </a:xfrm>
          <a:prstGeom prst="rect">
            <a:avLst/>
          </a:prstGeom>
          <a:noFill/>
        </p:spPr>
        <p:txBody>
          <a:bodyPr wrap="square" lIns="91440" tIns="45720" rIns="91440" bIns="45720" rtlCol="0" anchor="t">
            <a:spAutoFit/>
          </a:bodyPr>
          <a:lstStyle/>
          <a:p>
            <a:pPr algn="ctr"/>
            <a:r>
              <a:rPr lang="en-US" sz="2000" b="1" dirty="0">
                <a:solidFill>
                  <a:schemeClr val="accent1">
                    <a:lumMod val="75000"/>
                  </a:schemeClr>
                </a:solidFill>
                <a:latin typeface="Arial" panose="020B0604020202020204" pitchFamily="34" charset="0"/>
                <a:cs typeface="Arial" panose="020B0604020202020204" pitchFamily="34" charset="0"/>
              </a:rPr>
              <a:t>Presented By:-</a:t>
            </a:r>
            <a:endParaRPr lang="en-US" sz="2000" b="1" dirty="0">
              <a:solidFill>
                <a:schemeClr val="accent1">
                  <a:lumMod val="75000"/>
                </a:schemeClr>
              </a:solidFill>
              <a:latin typeface="Arial" panose="020B0604020202020204" pitchFamily="34" charset="0"/>
              <a:cs typeface="Arial" panose="020B0604020202020204" pitchFamily="34" charset="0"/>
            </a:endParaRPr>
          </a:p>
          <a:p>
            <a:pPr algn="ctr"/>
            <a:r>
              <a:rPr lang="en-US" sz="2000" b="1" dirty="0" smtClean="0">
                <a:solidFill>
                  <a:schemeClr val="accent1">
                    <a:lumMod val="75000"/>
                  </a:schemeClr>
                </a:solidFill>
                <a:latin typeface="Arial" panose="020B0604020202020204" pitchFamily="34" charset="0"/>
                <a:cs typeface="Arial" panose="020B0604020202020204" pitchFamily="34" charset="0"/>
              </a:rPr>
              <a:t>Student name </a:t>
            </a:r>
            <a:r>
              <a:rPr lang="en-US" sz="2000" b="1" dirty="0">
                <a:solidFill>
                  <a:schemeClr val="accent1">
                    <a:lumMod val="75000"/>
                  </a:schemeClr>
                </a:solidFill>
                <a:latin typeface="Arial" panose="020B0604020202020204" pitchFamily="34" charset="0"/>
                <a:cs typeface="Arial" panose="020B0604020202020204" pitchFamily="34" charset="0"/>
              </a:rPr>
              <a:t>: Rajdeep Choudhury</a:t>
            </a:r>
            <a:endParaRPr lang="en-US" sz="2000" b="1" dirty="0">
              <a:solidFill>
                <a:schemeClr val="accent1">
                  <a:lumMod val="75000"/>
                </a:schemeClr>
              </a:solidFill>
              <a:latin typeface="Arial" panose="020B0604020202020204" pitchFamily="34" charset="0"/>
              <a:cs typeface="Arial" panose="020B0604020202020204" pitchFamily="34" charset="0"/>
            </a:endParaRPr>
          </a:p>
          <a:p>
            <a:pPr algn="ctr"/>
            <a:r>
              <a:rPr lang="en-US" sz="2000" b="1" dirty="0">
                <a:solidFill>
                  <a:schemeClr val="accent1">
                    <a:lumMod val="75000"/>
                  </a:schemeClr>
                </a:solidFill>
                <a:latin typeface="Arial" panose="020B0604020202020204"/>
                <a:cs typeface="Arial" panose="020B0604020202020204"/>
              </a:rPr>
              <a:t>College Name &amp; Department : B. P. Poddar Institute of Management &amp; Technology, Computer Science and Engineering (CSE)</a:t>
            </a:r>
            <a:endParaRPr lang="en-US" sz="2000" b="1" dirty="0">
              <a:solidFill>
                <a:schemeClr val="accent1">
                  <a:lumMod val="75000"/>
                </a:schemeClr>
              </a:solidFill>
              <a:latin typeface="Arial" panose="020B0604020202020204"/>
              <a:cs typeface="Arial" panose="020B0604020202020204"/>
            </a:endParaRPr>
          </a:p>
          <a:p>
            <a:pPr algn="ctr"/>
            <a:endParaRPr lang="en-US" sz="2000" b="1" dirty="0">
              <a:solidFill>
                <a:schemeClr val="accent1">
                  <a:lumMod val="75000"/>
                </a:schemeClr>
              </a:solidFill>
              <a:latin typeface="Arial" panose="020B0604020202020204"/>
              <a:cs typeface="Arial" panose="020B06040202020202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accent1"/>
                </a:solidFill>
              </a:rPr>
              <a:t>Results</a:t>
            </a:r>
            <a:endParaRPr lang="en-IN" dirty="0">
              <a:solidFill>
                <a:schemeClr val="accent1"/>
              </a:solidFill>
            </a:endParaRPr>
          </a:p>
        </p:txBody>
      </p:sp>
      <p:pic>
        <p:nvPicPr>
          <p:cNvPr id="4" name="Picture 3" descr="InterviewTrainerAgentInterview-TrainerAI_I-mh5"/>
          <p:cNvPicPr>
            <a:picLocks noChangeAspect="1"/>
          </p:cNvPicPr>
          <p:nvPr/>
        </p:nvPicPr>
        <p:blipFill>
          <a:blip r:embed="rId1"/>
          <a:stretch>
            <a:fillRect/>
          </a:stretch>
        </p:blipFill>
        <p:spPr>
          <a:xfrm>
            <a:off x="2513330" y="638175"/>
            <a:ext cx="6775450" cy="60960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accent1"/>
                </a:solidFill>
              </a:rPr>
              <a:t>Results</a:t>
            </a:r>
            <a:endParaRPr lang="en-IN" dirty="0">
              <a:solidFill>
                <a:schemeClr val="accent1"/>
              </a:solidFill>
            </a:endParaRPr>
          </a:p>
        </p:txBody>
      </p:sp>
      <p:sp>
        <p:nvSpPr>
          <p:cNvPr id="5" name="TextBox 4"/>
          <p:cNvSpPr txBox="1"/>
          <p:nvPr/>
        </p:nvSpPr>
        <p:spPr>
          <a:xfrm>
            <a:off x="750125" y="1711782"/>
            <a:ext cx="3937052" cy="52197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800" dirty="0">
                <a:solidFill>
                  <a:schemeClr val="accent2"/>
                </a:solidFill>
                <a:latin typeface="Calibri" panose="020F0502020204030204"/>
                <a:ea typeface="Calibri" panose="020F0502020204030204"/>
                <a:cs typeface="Calibri" panose="020F0502020204030204"/>
              </a:rPr>
              <a:t>Deployed AI Agent:</a:t>
            </a:r>
            <a:endParaRPr lang="en-US" sz="2800" dirty="0">
              <a:solidFill>
                <a:schemeClr val="accent2"/>
              </a:solidFill>
              <a:latin typeface="Calibri" panose="020F0502020204030204"/>
              <a:ea typeface="Calibri" panose="020F0502020204030204"/>
              <a:cs typeface="Calibri" panose="020F0502020204030204"/>
            </a:endParaRPr>
          </a:p>
        </p:txBody>
      </p:sp>
      <p:pic>
        <p:nvPicPr>
          <p:cNvPr id="4" name="Picture 3" descr="Interview Trainer Agent — InterviewTrainer-Deploym-mh"/>
          <p:cNvPicPr>
            <a:picLocks noChangeAspect="1"/>
          </p:cNvPicPr>
          <p:nvPr/>
        </p:nvPicPr>
        <p:blipFill>
          <a:blip r:embed="rId1"/>
          <a:srcRect t="10241" r="30546"/>
          <a:stretch>
            <a:fillRect/>
          </a:stretch>
        </p:blipFill>
        <p:spPr>
          <a:xfrm>
            <a:off x="4121785" y="865505"/>
            <a:ext cx="7289800" cy="536384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accent1"/>
                </a:solidFill>
              </a:rPr>
              <a:t>Conclusion</a:t>
            </a:r>
            <a:endParaRPr lang="en-IN" dirty="0">
              <a:solidFill>
                <a:schemeClr val="accent1"/>
              </a:solidFill>
            </a:endParaRPr>
          </a:p>
        </p:txBody>
      </p:sp>
      <p:sp>
        <p:nvSpPr>
          <p:cNvPr id="3" name="Content Placeholder 2"/>
          <p:cNvSpPr>
            <a:spLocks noGrp="1"/>
          </p:cNvSpPr>
          <p:nvPr>
            <p:ph idx="1"/>
          </p:nvPr>
        </p:nvSpPr>
        <p:spPr>
          <a:xfrm>
            <a:off x="484672" y="839111"/>
            <a:ext cx="11029615" cy="4673324"/>
          </a:xfrm>
        </p:spPr>
        <p:txBody>
          <a:bodyPr/>
          <a:lstStyle/>
          <a:p>
            <a:pPr marL="305435" indent="-305435"/>
            <a:r>
              <a:rPr lang="en-US" altLang="en-US" sz="2400" dirty="0">
                <a:solidFill>
                  <a:srgbClr val="404040"/>
                </a:solidFill>
                <a:latin typeface="Calibri" panose="020F0502020204030204"/>
                <a:ea typeface="Calibri" panose="020F0502020204030204"/>
                <a:cs typeface="Calibri" panose="020F0502020204030204"/>
              </a:rPr>
              <a:t>The agent successfully generates </a:t>
            </a:r>
            <a:r>
              <a:rPr lang="en-US" altLang="en-US" sz="2400" b="1" dirty="0">
                <a:solidFill>
                  <a:srgbClr val="404040"/>
                </a:solidFill>
                <a:latin typeface="Calibri" panose="020F0502020204030204"/>
                <a:ea typeface="Calibri" panose="020F0502020204030204"/>
                <a:cs typeface="Calibri" panose="020F0502020204030204"/>
              </a:rPr>
              <a:t>personalized</a:t>
            </a:r>
            <a:r>
              <a:rPr lang="en-US" altLang="en-US" sz="2400" dirty="0">
                <a:solidFill>
                  <a:srgbClr val="404040"/>
                </a:solidFill>
                <a:latin typeface="Calibri" panose="020F0502020204030204"/>
                <a:ea typeface="Calibri" panose="020F0502020204030204"/>
                <a:cs typeface="Calibri" panose="020F0502020204030204"/>
              </a:rPr>
              <a:t> and comprehensive interview preparation plans, addressing the specific needs of each user.</a:t>
            </a:r>
            <a:endParaRPr lang="en-US" altLang="en-US" sz="2400" dirty="0">
              <a:solidFill>
                <a:srgbClr val="404040"/>
              </a:solidFill>
              <a:latin typeface="Calibri" panose="020F0502020204030204"/>
              <a:ea typeface="Calibri" panose="020F0502020204030204"/>
              <a:cs typeface="Calibri" panose="020F0502020204030204"/>
            </a:endParaRPr>
          </a:p>
          <a:p>
            <a:pPr marL="305435" indent="-305435"/>
            <a:r>
              <a:rPr lang="en-US" altLang="en-US" sz="2400" dirty="0">
                <a:solidFill>
                  <a:srgbClr val="404040"/>
                </a:solidFill>
                <a:latin typeface="Calibri" panose="020F0502020204030204"/>
                <a:ea typeface="Calibri" panose="020F0502020204030204"/>
                <a:cs typeface="Calibri" panose="020F0502020204030204"/>
              </a:rPr>
              <a:t>It saves users significant time by </a:t>
            </a:r>
            <a:r>
              <a:rPr lang="en-US" altLang="en-US" sz="2400" b="1" dirty="0">
                <a:solidFill>
                  <a:srgbClr val="404040"/>
                </a:solidFill>
                <a:latin typeface="Calibri" panose="020F0502020204030204"/>
                <a:ea typeface="Calibri" panose="020F0502020204030204"/>
                <a:cs typeface="Calibri" panose="020F0502020204030204"/>
              </a:rPr>
              <a:t>automating</a:t>
            </a:r>
            <a:r>
              <a:rPr lang="en-US" altLang="en-US" sz="2400" dirty="0">
                <a:solidFill>
                  <a:srgbClr val="404040"/>
                </a:solidFill>
                <a:latin typeface="Calibri" panose="020F0502020204030204"/>
                <a:ea typeface="Calibri" panose="020F0502020204030204"/>
                <a:cs typeface="Calibri" panose="020F0502020204030204"/>
              </a:rPr>
              <a:t> the research for </a:t>
            </a:r>
            <a:r>
              <a:rPr lang="en-US" altLang="en-US" sz="2400" b="1" dirty="0">
                <a:solidFill>
                  <a:srgbClr val="404040"/>
                </a:solidFill>
                <a:latin typeface="Calibri" panose="020F0502020204030204"/>
                <a:ea typeface="Calibri" panose="020F0502020204030204"/>
                <a:cs typeface="Calibri" panose="020F0502020204030204"/>
              </a:rPr>
              <a:t>relevant</a:t>
            </a:r>
            <a:r>
              <a:rPr lang="en-US" altLang="en-US" sz="2400" dirty="0">
                <a:solidFill>
                  <a:srgbClr val="404040"/>
                </a:solidFill>
                <a:latin typeface="Calibri" panose="020F0502020204030204"/>
                <a:ea typeface="Calibri" panose="020F0502020204030204"/>
                <a:cs typeface="Calibri" panose="020F0502020204030204"/>
              </a:rPr>
              <a:t> questions and providing </a:t>
            </a:r>
            <a:r>
              <a:rPr lang="en-US" altLang="en-US" sz="2400" b="1" dirty="0">
                <a:solidFill>
                  <a:srgbClr val="404040"/>
                </a:solidFill>
                <a:latin typeface="Calibri" panose="020F0502020204030204"/>
                <a:ea typeface="Calibri" panose="020F0502020204030204"/>
                <a:cs typeface="Calibri" panose="020F0502020204030204"/>
              </a:rPr>
              <a:t>structured</a:t>
            </a:r>
            <a:r>
              <a:rPr lang="en-US" altLang="en-US" sz="2400" dirty="0">
                <a:solidFill>
                  <a:srgbClr val="404040"/>
                </a:solidFill>
                <a:latin typeface="Calibri" panose="020F0502020204030204"/>
                <a:ea typeface="Calibri" panose="020F0502020204030204"/>
                <a:cs typeface="Calibri" panose="020F0502020204030204"/>
              </a:rPr>
              <a:t>, high-quality model answers.</a:t>
            </a:r>
            <a:endParaRPr lang="en-US" altLang="en-US" sz="2400" dirty="0">
              <a:solidFill>
                <a:srgbClr val="404040"/>
              </a:solidFill>
              <a:latin typeface="Calibri" panose="020F0502020204030204"/>
              <a:ea typeface="Calibri" panose="020F0502020204030204"/>
              <a:cs typeface="Calibri" panose="020F0502020204030204"/>
            </a:endParaRPr>
          </a:p>
          <a:p>
            <a:pPr marL="305435" indent="-305435"/>
            <a:r>
              <a:rPr lang="en-US" altLang="en-US" sz="2400">
                <a:latin typeface="Calibri" panose="020F0502020204030204"/>
                <a:ea typeface="Calibri" panose="020F0502020204030204"/>
                <a:cs typeface="Calibri" panose="020F0502020204030204"/>
              </a:rPr>
              <a:t>By leveraging the </a:t>
            </a:r>
            <a:r>
              <a:rPr lang="en-US" altLang="en-US" sz="2400" b="1">
                <a:latin typeface="Calibri" panose="020F0502020204030204"/>
                <a:ea typeface="Calibri" panose="020F0502020204030204"/>
                <a:cs typeface="Calibri" panose="020F0502020204030204"/>
              </a:rPr>
              <a:t>IBM Granite model</a:t>
            </a:r>
            <a:r>
              <a:rPr lang="en-US" altLang="en-US" sz="2400">
                <a:latin typeface="Calibri" panose="020F0502020204030204"/>
                <a:ea typeface="Calibri" panose="020F0502020204030204"/>
                <a:cs typeface="Calibri" panose="020F0502020204030204"/>
              </a:rPr>
              <a:t> and </a:t>
            </a:r>
            <a:r>
              <a:rPr lang="en-US" altLang="en-US" sz="2400" b="1">
                <a:latin typeface="Calibri" panose="020F0502020204030204"/>
                <a:ea typeface="Calibri" panose="020F0502020204030204"/>
                <a:cs typeface="Calibri" panose="020F0502020204030204"/>
              </a:rPr>
              <a:t>RAG</a:t>
            </a:r>
            <a:r>
              <a:rPr lang="en-US" altLang="en-US" sz="2400">
                <a:latin typeface="Calibri" panose="020F0502020204030204"/>
                <a:ea typeface="Calibri" panose="020F0502020204030204"/>
                <a:cs typeface="Calibri" panose="020F0502020204030204"/>
              </a:rPr>
              <a:t> on </a:t>
            </a:r>
            <a:r>
              <a:rPr lang="en-US" altLang="en-US" sz="2400" b="1">
                <a:latin typeface="Calibri" panose="020F0502020204030204"/>
                <a:ea typeface="Calibri" panose="020F0502020204030204"/>
                <a:cs typeface="Calibri" panose="020F0502020204030204"/>
              </a:rPr>
              <a:t>watsonx.ai</a:t>
            </a:r>
            <a:r>
              <a:rPr lang="en-US" altLang="en-US" sz="2400">
                <a:latin typeface="Calibri" panose="020F0502020204030204"/>
                <a:ea typeface="Calibri" panose="020F0502020204030204"/>
                <a:cs typeface="Calibri" panose="020F0502020204030204"/>
              </a:rPr>
              <a:t>, the </a:t>
            </a:r>
            <a:r>
              <a:rPr lang="en-US" altLang="en-US" sz="2400" b="1">
                <a:latin typeface="Calibri" panose="020F0502020204030204"/>
                <a:ea typeface="Calibri" panose="020F0502020204030204"/>
                <a:cs typeface="Calibri" panose="020F0502020204030204"/>
              </a:rPr>
              <a:t>Interview Trainer Agent</a:t>
            </a:r>
            <a:r>
              <a:rPr lang="en-US" altLang="en-US" sz="2400">
                <a:latin typeface="Calibri" panose="020F0502020204030204"/>
                <a:ea typeface="Calibri" panose="020F0502020204030204"/>
                <a:cs typeface="Calibri" panose="020F0502020204030204"/>
              </a:rPr>
              <a:t> acts as a reliable and effective personal coach, enhancing user confidence and increasing their chances of success.</a:t>
            </a:r>
            <a:endParaRPr lang="en-US" altLang="en-US" sz="2400">
              <a:latin typeface="Calibri" panose="020F0502020204030204"/>
              <a:ea typeface="Calibri" panose="020F0502020204030204"/>
              <a:cs typeface="Calibri" panose="020F0502020204030204"/>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accent1"/>
                </a:solidFill>
              </a:rPr>
              <a:t>GitHub Link</a:t>
            </a:r>
            <a:endParaRPr lang="en-IN" dirty="0">
              <a:solidFill>
                <a:schemeClr val="accent1"/>
              </a:solidFill>
            </a:endParaRPr>
          </a:p>
        </p:txBody>
      </p:sp>
      <p:sp>
        <p:nvSpPr>
          <p:cNvPr id="3" name="Content Placeholder 2"/>
          <p:cNvSpPr>
            <a:spLocks noGrp="1"/>
          </p:cNvSpPr>
          <p:nvPr>
            <p:ph idx="1"/>
          </p:nvPr>
        </p:nvSpPr>
        <p:spPr/>
        <p:txBody>
          <a:bodyPr/>
          <a:lstStyle/>
          <a:p>
            <a:r>
              <a:rPr lang="en-IN" dirty="0"/>
              <a:t>Github repository link: </a:t>
            </a:r>
            <a:r>
              <a:rPr lang="en-IN" dirty="0">
                <a:hlinkClick r:id="rId1" tooltip="" action="ppaction://hlinkfile"/>
              </a:rPr>
              <a:t>https://github.com/Raj17deep/Interview-Trainer-Agent-IBM-Cloud</a:t>
            </a:r>
            <a:endParaRPr lang="en-IN"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6107" y="1187726"/>
            <a:ext cx="11029615" cy="4673324"/>
          </a:xfrm>
        </p:spPr>
        <p:txBody>
          <a:bodyPr>
            <a:normAutofit lnSpcReduction="10000"/>
          </a:bodyPr>
          <a:lstStyle/>
          <a:p>
            <a:pPr marL="305435" indent="-305435"/>
            <a:r>
              <a:rPr lang="en-US" altLang="en-US" sz="2200" i="1" dirty="0">
                <a:latin typeface="Calibri" panose="020F0502020204030204"/>
                <a:ea typeface="+mn-lt"/>
                <a:cs typeface="+mn-lt"/>
              </a:rPr>
              <a:t>Voice-Activated Mock Interviews</a:t>
            </a:r>
            <a:r>
              <a:rPr lang="en-US" altLang="en-US" sz="2200" dirty="0">
                <a:latin typeface="Calibri" panose="020F0502020204030204"/>
                <a:ea typeface="+mn-lt"/>
                <a:cs typeface="+mn-lt"/>
              </a:rPr>
              <a:t>: Implement voice capabilities for realistic, real-time interview simulations with feedback on tone and clarity.</a:t>
            </a:r>
            <a:endParaRPr lang="en-US" altLang="en-US" sz="2200" dirty="0">
              <a:latin typeface="Calibri" panose="020F0502020204030204"/>
              <a:ea typeface="+mn-lt"/>
              <a:cs typeface="+mn-lt"/>
            </a:endParaRPr>
          </a:p>
          <a:p>
            <a:pPr marL="305435" indent="-305435"/>
            <a:r>
              <a:rPr lang="en-US" altLang="en-US" sz="2200" i="1" dirty="0">
                <a:latin typeface="Calibri" panose="020F0502020204030204"/>
                <a:ea typeface="+mn-lt"/>
                <a:cs typeface="+mn-lt"/>
              </a:rPr>
              <a:t>Resume Analysis</a:t>
            </a:r>
            <a:r>
              <a:rPr lang="en-US" altLang="en-US" sz="2200" dirty="0">
                <a:latin typeface="Calibri" panose="020F0502020204030204"/>
                <a:ea typeface="+mn-lt"/>
                <a:cs typeface="+mn-lt"/>
              </a:rPr>
              <a:t>: Allow users to upload a resume to generate even more personalized questions based on their specific experience.</a:t>
            </a:r>
            <a:endParaRPr lang="en-US" altLang="en-US" sz="2200" dirty="0">
              <a:latin typeface="Calibri" panose="020F0502020204030204"/>
              <a:ea typeface="+mn-lt"/>
              <a:cs typeface="+mn-lt"/>
            </a:endParaRPr>
          </a:p>
          <a:p>
            <a:pPr marL="305435" indent="-305435"/>
            <a:r>
              <a:rPr lang="en-US" altLang="en-US" sz="2200" i="1" dirty="0">
                <a:latin typeface="Calibri" panose="020F0502020204030204"/>
                <a:ea typeface="+mn-lt"/>
                <a:cs typeface="+mn-lt"/>
              </a:rPr>
              <a:t>Company-Specific Intel</a:t>
            </a:r>
            <a:r>
              <a:rPr lang="en-US" altLang="en-US" sz="2200" dirty="0">
                <a:latin typeface="Calibri" panose="020F0502020204030204"/>
                <a:ea typeface="+mn-lt"/>
                <a:cs typeface="+mn-lt"/>
              </a:rPr>
              <a:t>: Integrate a tool to scrape a company's recent news and values to tailor preparation for a specific organization.</a:t>
            </a:r>
            <a:endParaRPr lang="en-US" altLang="en-US" sz="2200" dirty="0">
              <a:latin typeface="Calibri" panose="020F0502020204030204"/>
              <a:ea typeface="+mn-lt"/>
              <a:cs typeface="+mn-lt"/>
            </a:endParaRPr>
          </a:p>
          <a:p>
            <a:pPr marL="305435" indent="-305435"/>
            <a:r>
              <a:rPr lang="en-US" altLang="en-US" sz="2200" i="1" dirty="0">
                <a:latin typeface="Calibri" panose="020F0502020204030204"/>
                <a:ea typeface="+mn-lt"/>
                <a:cs typeface="+mn-lt"/>
              </a:rPr>
              <a:t>Performance Analytics</a:t>
            </a:r>
            <a:r>
              <a:rPr lang="en-US" altLang="en-US" sz="2200" dirty="0">
                <a:latin typeface="Calibri" panose="020F0502020204030204"/>
                <a:ea typeface="+mn-lt"/>
                <a:cs typeface="+mn-lt"/>
              </a:rPr>
              <a:t>: Track user progress across sessions and provide insights into areas needing improvement.</a:t>
            </a:r>
            <a:endParaRPr lang="en-US" altLang="en-US" sz="2200" dirty="0">
              <a:latin typeface="Calibri" panose="020F0502020204030204"/>
              <a:ea typeface="+mn-lt"/>
              <a:cs typeface="+mn-lt"/>
            </a:endParaRPr>
          </a:p>
          <a:p>
            <a:pPr marL="305435" indent="-305435"/>
            <a:r>
              <a:rPr lang="en-US" altLang="en-US" sz="2200" i="1" dirty="0">
                <a:latin typeface="Calibri" panose="020F0502020204030204"/>
                <a:ea typeface="+mn-lt"/>
                <a:cs typeface="+mn-lt"/>
              </a:rPr>
              <a:t>Integration with Job Platforms</a:t>
            </a:r>
            <a:r>
              <a:rPr lang="en-US" altLang="en-US" sz="2200" dirty="0">
                <a:latin typeface="Calibri" panose="020F0502020204030204"/>
                <a:ea typeface="+mn-lt"/>
                <a:cs typeface="+mn-lt"/>
              </a:rPr>
              <a:t>: Connect with platforms like LinkedIn to pull job descriptions and automatically generate prep plans.</a:t>
            </a:r>
            <a:endParaRPr lang="en-US" sz="2200" dirty="0">
              <a:latin typeface="Calibri" panose="020F0502020204030204"/>
              <a:ea typeface="+mn-lt"/>
              <a:cs typeface="+mn-lt"/>
            </a:endParaRPr>
          </a:p>
        </p:txBody>
      </p:sp>
      <p:sp>
        <p:nvSpPr>
          <p:cNvPr id="5" name="Title 4"/>
          <p:cNvSpPr txBox="1"/>
          <p:nvPr/>
        </p:nvSpPr>
        <p:spPr>
          <a:xfrm>
            <a:off x="535670" y="844659"/>
            <a:ext cx="11029616" cy="530296"/>
          </a:xfrm>
          <a:prstGeom prst="rect">
            <a:avLst/>
          </a:prstGeom>
        </p:spPr>
        <p:txBody>
          <a:bodyPr vert="horz" lIns="91440" tIns="45720" rIns="91440" bIns="45720" rtlCol="0" anchor="b">
            <a:normAutofit fontScale="75000" lnSpcReduction="200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b="1" dirty="0">
                <a:solidFill>
                  <a:schemeClr val="accent1"/>
                </a:solidFill>
                <a:latin typeface="Arial" panose="020B0604020202020204"/>
                <a:cs typeface="Arial" panose="020B0604020202020204"/>
              </a:rPr>
              <a:t>Future scope</a:t>
            </a:r>
            <a:endParaRPr lang="en-US" sz="4400" b="1" dirty="0">
              <a:solidFill>
                <a:schemeClr val="accent1"/>
              </a:solidFill>
              <a:latin typeface="Arial" panose="020B0604020202020204"/>
              <a:cs typeface="Arial" panose="020B0604020202020204"/>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accent1"/>
                </a:solidFill>
              </a:rPr>
              <a:t>IBM Certifications</a:t>
            </a:r>
            <a:endParaRPr lang="en-IN" dirty="0">
              <a:solidFill>
                <a:schemeClr val="accent1"/>
              </a:solidFill>
            </a:endParaRPr>
          </a:p>
        </p:txBody>
      </p:sp>
      <p:pic>
        <p:nvPicPr>
          <p:cNvPr id="5" name="Picture 4" descr="Screenshot 2025-08-03 200202"/>
          <p:cNvPicPr>
            <a:picLocks noChangeAspect="1"/>
          </p:cNvPicPr>
          <p:nvPr/>
        </p:nvPicPr>
        <p:blipFill>
          <a:blip r:embed="rId1"/>
          <a:stretch>
            <a:fillRect/>
          </a:stretch>
        </p:blipFill>
        <p:spPr>
          <a:xfrm>
            <a:off x="2267585" y="1261110"/>
            <a:ext cx="7361555" cy="547624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accent1"/>
                </a:solidFill>
              </a:rPr>
              <a:t>IBM Certifications</a:t>
            </a:r>
            <a:endParaRPr lang="en-IN" dirty="0">
              <a:solidFill>
                <a:schemeClr val="accent1"/>
              </a:solidFill>
            </a:endParaRPr>
          </a:p>
        </p:txBody>
      </p:sp>
      <p:pic>
        <p:nvPicPr>
          <p:cNvPr id="5" name="Picture 4" descr="C:/Users/User/Pictures/Screenshots/Screenshot 2025-08-03 200254.pngScreenshot 2025-08-03 200254"/>
          <p:cNvPicPr>
            <a:picLocks noChangeAspect="1"/>
          </p:cNvPicPr>
          <p:nvPr/>
        </p:nvPicPr>
        <p:blipFill>
          <a:blip r:embed="rId1"/>
          <a:srcRect l="145" r="145"/>
          <a:stretch>
            <a:fillRect/>
          </a:stretch>
        </p:blipFill>
        <p:spPr>
          <a:xfrm>
            <a:off x="2267585" y="1261110"/>
            <a:ext cx="7361555" cy="547624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accent1"/>
                </a:solidFill>
              </a:rPr>
              <a:t>IBM Certifications</a:t>
            </a:r>
            <a:endParaRPr lang="en-IN" dirty="0">
              <a:solidFill>
                <a:schemeClr val="accent1"/>
              </a:solidFill>
            </a:endParaRPr>
          </a:p>
        </p:txBody>
      </p:sp>
      <p:pic>
        <p:nvPicPr>
          <p:cNvPr id="3" name="Picture 2" descr="Screenshot 2025-08-03 200323"/>
          <p:cNvPicPr>
            <a:picLocks noChangeAspect="1"/>
          </p:cNvPicPr>
          <p:nvPr/>
        </p:nvPicPr>
        <p:blipFill>
          <a:blip r:embed="rId1"/>
          <a:srcRect b="10252"/>
          <a:stretch>
            <a:fillRect/>
          </a:stretch>
        </p:blipFill>
        <p:spPr>
          <a:xfrm>
            <a:off x="1346200" y="1299845"/>
            <a:ext cx="8905875" cy="489648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463041" y="2766218"/>
            <a:ext cx="9298744" cy="1325563"/>
          </a:xfrm>
        </p:spPr>
        <p:txBody>
          <a:bodyPr/>
          <a:lstStyle/>
          <a:p>
            <a:pPr algn="ctr"/>
            <a:r>
              <a:rPr lang="en-US" b="1">
                <a:solidFill>
                  <a:srgbClr val="002060"/>
                </a:solidFill>
                <a:latin typeface="Arial" panose="020B0604020202020204" pitchFamily="34" charset="0"/>
                <a:cs typeface="Arial" panose="020B0604020202020204" pitchFamily="34" charset="0"/>
              </a:rPr>
              <a:t>THANK YOU</a:t>
            </a:r>
            <a:endParaRPr lang="en-US" b="1">
              <a:solidFill>
                <a:srgbClr val="002060"/>
              </a:solidFill>
              <a:latin typeface="Arial" panose="020B0604020202020204" pitchFamily="34" charset="0"/>
              <a:cs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9573" y="558468"/>
            <a:ext cx="10515600" cy="1325563"/>
          </a:xfrm>
        </p:spPr>
        <p:txBody>
          <a:bodyPr/>
          <a:lstStyle/>
          <a:p>
            <a:r>
              <a:rPr lang="en-US" b="1">
                <a:solidFill>
                  <a:srgbClr val="002060"/>
                </a:solidFill>
                <a:latin typeface="Arial" panose="020B0604020202020204" pitchFamily="34" charset="0"/>
                <a:cs typeface="Arial" panose="020B0604020202020204" pitchFamily="34" charset="0"/>
              </a:rPr>
              <a:t>OUTLINE</a:t>
            </a:r>
            <a:endParaRPr lang="en-US" b="1">
              <a:solidFill>
                <a:srgbClr val="002060"/>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r>
              <a:rPr lang="en-US" sz="2000" b="1" dirty="0">
                <a:latin typeface="Arial" panose="020B0604020202020204"/>
                <a:ea typeface="+mn-lt"/>
                <a:cs typeface="Arial" panose="020B0604020202020204"/>
              </a:rPr>
              <a:t>  </a:t>
            </a:r>
            <a:endParaRPr lang="en-US" dirty="0">
              <a:latin typeface="Arial" panose="020B0604020202020204"/>
              <a:cs typeface="Arial" panose="020B0604020202020204"/>
            </a:endParaRPr>
          </a:p>
          <a:p>
            <a:pPr marL="305435" indent="-305435"/>
            <a:r>
              <a:rPr lang="en-US" sz="2000" b="1" dirty="0">
                <a:latin typeface="Arial" panose="020B0604020202020204"/>
                <a:ea typeface="+mn-lt"/>
                <a:cs typeface="Arial" panose="020B0604020202020204"/>
              </a:rPr>
              <a:t>Problem Statement </a:t>
            </a:r>
            <a:endParaRPr lang="en-US" sz="2000" b="1" dirty="0">
              <a:latin typeface="Arial" panose="020B0604020202020204"/>
              <a:ea typeface="+mn-lt"/>
              <a:cs typeface="Arial" panose="020B0604020202020204"/>
            </a:endParaRPr>
          </a:p>
          <a:p>
            <a:pPr marL="305435" indent="-305435"/>
            <a:r>
              <a:rPr lang="en-US" sz="2000" b="1" dirty="0">
                <a:latin typeface="Arial" panose="020B0604020202020204"/>
                <a:ea typeface="+mn-lt"/>
                <a:cs typeface="Arial" panose="020B0604020202020204"/>
              </a:rPr>
              <a:t>Technology used</a:t>
            </a:r>
            <a:endParaRPr lang="en-US" dirty="0">
              <a:latin typeface="Arial" panose="020B0604020202020204"/>
              <a:cs typeface="Arial" panose="020B0604020202020204"/>
            </a:endParaRPr>
          </a:p>
          <a:p>
            <a:pPr marL="305435" indent="-305435"/>
            <a:r>
              <a:rPr lang="en-US" sz="2000" b="1" dirty="0">
                <a:latin typeface="Arial" panose="020B0604020202020204"/>
                <a:ea typeface="+mn-lt"/>
                <a:cs typeface="+mn-lt"/>
              </a:rPr>
              <a:t>Wow factor </a:t>
            </a:r>
            <a:endParaRPr lang="en-US" sz="2000" dirty="0">
              <a:latin typeface="Arial" panose="020B0604020202020204"/>
              <a:ea typeface="+mn-lt"/>
              <a:cs typeface="+mn-lt"/>
            </a:endParaRPr>
          </a:p>
          <a:p>
            <a:pPr marL="305435" indent="-305435"/>
            <a:r>
              <a:rPr lang="en-US" sz="2000" b="1" dirty="0">
                <a:latin typeface="Arial" panose="020B0604020202020204"/>
                <a:ea typeface="+mn-lt"/>
                <a:cs typeface="+mn-lt"/>
              </a:rPr>
              <a:t>End users</a:t>
            </a:r>
            <a:endParaRPr lang="en-US" sz="2000" b="1" dirty="0">
              <a:latin typeface="Arial" panose="020B0604020202020204"/>
              <a:ea typeface="+mn-lt"/>
              <a:cs typeface="+mn-lt"/>
            </a:endParaRPr>
          </a:p>
          <a:p>
            <a:pPr marL="305435" indent="-305435"/>
            <a:r>
              <a:rPr lang="en-US" sz="2000" b="1" dirty="0">
                <a:latin typeface="Arial" panose="020B0604020202020204"/>
                <a:ea typeface="+mn-lt"/>
                <a:cs typeface="+mn-lt"/>
              </a:rPr>
              <a:t>Result</a:t>
            </a:r>
            <a:endParaRPr lang="en-US" sz="2000" b="1" dirty="0">
              <a:latin typeface="Arial" panose="020B0604020202020204"/>
              <a:ea typeface="+mn-lt"/>
              <a:cs typeface="+mn-lt"/>
            </a:endParaRPr>
          </a:p>
          <a:p>
            <a:pPr marL="305435" indent="-305435"/>
            <a:r>
              <a:rPr lang="en-US" sz="2000" b="1" dirty="0">
                <a:latin typeface="Arial" panose="020B0604020202020204"/>
                <a:ea typeface="+mn-lt"/>
                <a:cs typeface="+mn-lt"/>
              </a:rPr>
              <a:t>Conclusion</a:t>
            </a:r>
            <a:endParaRPr lang="en-US" sz="2000" b="1" dirty="0">
              <a:latin typeface="Arial" panose="020B0604020202020204"/>
              <a:ea typeface="+mn-lt"/>
              <a:cs typeface="+mn-lt"/>
            </a:endParaRPr>
          </a:p>
          <a:p>
            <a:pPr marL="305435" indent="-305435"/>
            <a:r>
              <a:rPr lang="en-US" sz="2000" b="1" dirty="0">
                <a:latin typeface="Arial" panose="020B0604020202020204"/>
                <a:ea typeface="+mn-lt"/>
                <a:cs typeface="+mn-lt"/>
              </a:rPr>
              <a:t>Git-hub Link</a:t>
            </a:r>
            <a:endParaRPr lang="en-US" sz="2000" b="1" dirty="0">
              <a:latin typeface="Arial" panose="020B0604020202020204"/>
              <a:ea typeface="+mn-lt"/>
              <a:cs typeface="+mn-lt"/>
            </a:endParaRPr>
          </a:p>
          <a:p>
            <a:pPr marL="305435" indent="-305435"/>
            <a:r>
              <a:rPr lang="en-US" sz="2000" b="1" dirty="0">
                <a:latin typeface="Arial" panose="020B0604020202020204"/>
                <a:ea typeface="+mn-lt"/>
                <a:cs typeface="+mn-lt"/>
              </a:rPr>
              <a:t>Future scope</a:t>
            </a:r>
            <a:endParaRPr lang="en-US" sz="2000" b="1" dirty="0">
              <a:latin typeface="Arial" panose="020B0604020202020204"/>
              <a:ea typeface="+mn-lt"/>
              <a:cs typeface="+mn-lt"/>
            </a:endParaRPr>
          </a:p>
          <a:p>
            <a:pPr marL="305435" indent="-305435"/>
            <a:r>
              <a:rPr lang="en-US" sz="2000" b="1" dirty="0">
                <a:latin typeface="Arial" panose="020B0604020202020204"/>
                <a:ea typeface="+mn-lt"/>
                <a:cs typeface="+mn-lt"/>
              </a:rPr>
              <a:t>IBM Certifications</a:t>
            </a:r>
            <a:endParaRPr lang="en-US" sz="2000" b="1" dirty="0">
              <a:latin typeface="Arial" panose="020B0604020202020204"/>
              <a:ea typeface="+mn-lt"/>
              <a:cs typeface="+mn-lt"/>
            </a:endParaRPr>
          </a:p>
          <a:p>
            <a:pPr marL="305435" indent="-305435"/>
            <a:endParaRPr lang="en-US" sz="2000" b="1" dirty="0">
              <a:latin typeface="Arial" panose="020B0604020202020204"/>
              <a:ea typeface="+mn-lt"/>
              <a:cs typeface="+mn-lt"/>
            </a:endParaRPr>
          </a:p>
          <a:p>
            <a:pPr marL="305435" indent="-305435"/>
            <a:endParaRPr lang="en-US" dirty="0">
              <a:latin typeface="Arial" panose="020B0604020202020204"/>
              <a:cs typeface="Arial" panose="020B060402020202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sz="4400" b="1">
                <a:solidFill>
                  <a:schemeClr val="accent1"/>
                </a:solidFill>
                <a:latin typeface="Arial" panose="020B0604020202020204" pitchFamily="34" charset="0"/>
                <a:cs typeface="Arial" panose="020B0604020202020204" pitchFamily="34" charset="0"/>
              </a:rPr>
              <a:t>Problem Statement</a:t>
            </a:r>
            <a:endParaRPr lang="en-US" sz="4400"/>
          </a:p>
        </p:txBody>
      </p:sp>
      <p:sp>
        <p:nvSpPr>
          <p:cNvPr id="2" name="Content Placeholder 1"/>
          <p:cNvSpPr>
            <a:spLocks noGrp="1"/>
          </p:cNvSpPr>
          <p:nvPr>
            <p:ph idx="1"/>
          </p:nvPr>
        </p:nvSpPr>
        <p:spPr>
          <a:xfrm>
            <a:off x="452403" y="1668162"/>
            <a:ext cx="11029615" cy="4673324"/>
          </a:xfrm>
        </p:spPr>
        <p:txBody>
          <a:bodyPr>
            <a:noAutofit/>
          </a:bodyPr>
          <a:lstStyle/>
          <a:p>
            <a:pPr marL="0" indent="0">
              <a:buNone/>
            </a:pPr>
            <a:r>
              <a:rPr lang="en-US" altLang="en-US" sz="2200">
                <a:solidFill>
                  <a:srgbClr val="404040"/>
                </a:solidFill>
                <a:latin typeface="Calibri" panose="020F0502020204030204"/>
                <a:ea typeface="Calibri" panose="020F0502020204030204"/>
                <a:cs typeface="Calibri" panose="020F0502020204030204"/>
              </a:rPr>
              <a:t>Job seekers, from recent graduates to experienced professionals, often face significant stress and uncertainty when preparing for interviews. The process of finding relevant, role-specific questions, practicing answers, and building confidence is unstructured, time-consuming, and often ineffective. Generic online advice fails to address the unique requirements of a specific job role or experience level.</a:t>
            </a:r>
            <a:endParaRPr lang="en-US" altLang="en-US" sz="2200">
              <a:solidFill>
                <a:srgbClr val="404040"/>
              </a:solidFill>
              <a:latin typeface="Calibri" panose="020F0502020204030204"/>
              <a:ea typeface="Calibri" panose="020F0502020204030204"/>
              <a:cs typeface="Calibri" panose="020F0502020204030204"/>
            </a:endParaRPr>
          </a:p>
          <a:p>
            <a:pPr marL="0" indent="0">
              <a:buNone/>
            </a:pPr>
            <a:endParaRPr lang="en-US" altLang="en-US" sz="2200">
              <a:solidFill>
                <a:srgbClr val="404040"/>
              </a:solidFill>
              <a:latin typeface="Calibri" panose="020F0502020204030204"/>
              <a:ea typeface="Calibri" panose="020F0502020204030204"/>
              <a:cs typeface="Calibri" panose="020F0502020204030204"/>
            </a:endParaRPr>
          </a:p>
          <a:p>
            <a:pPr marL="0" indent="0">
              <a:buNone/>
            </a:pPr>
            <a:r>
              <a:rPr lang="en-US" altLang="en-US" sz="2200" b="1">
                <a:solidFill>
                  <a:srgbClr val="404040"/>
                </a:solidFill>
                <a:latin typeface="Calibri" panose="020F0502020204030204"/>
                <a:ea typeface="Calibri" panose="020F0502020204030204"/>
                <a:cs typeface="Calibri" panose="020F0502020204030204"/>
              </a:rPr>
              <a:t>Proposed Solution</a:t>
            </a:r>
            <a:r>
              <a:rPr lang="en-US" altLang="en-US" sz="2200">
                <a:solidFill>
                  <a:srgbClr val="404040"/>
                </a:solidFill>
                <a:latin typeface="Calibri" panose="020F0502020204030204"/>
                <a:ea typeface="Calibri" panose="020F0502020204030204"/>
                <a:cs typeface="Calibri" panose="020F0502020204030204"/>
              </a:rPr>
              <a:t>:</a:t>
            </a:r>
            <a:endParaRPr lang="en-US" altLang="en-US" sz="2200">
              <a:solidFill>
                <a:srgbClr val="404040"/>
              </a:solidFill>
              <a:latin typeface="Calibri" panose="020F0502020204030204"/>
              <a:ea typeface="Calibri" panose="020F0502020204030204"/>
              <a:cs typeface="Calibri" panose="020F0502020204030204"/>
            </a:endParaRPr>
          </a:p>
          <a:p>
            <a:pPr marL="0" indent="0">
              <a:buNone/>
            </a:pPr>
            <a:r>
              <a:rPr lang="en-US" altLang="en-US" sz="2200">
                <a:solidFill>
                  <a:srgbClr val="404040"/>
                </a:solidFill>
                <a:latin typeface="Calibri" panose="020F0502020204030204"/>
                <a:ea typeface="Calibri" panose="020F0502020204030204"/>
                <a:cs typeface="Calibri" panose="020F0502020204030204"/>
              </a:rPr>
              <a:t>An AI Interview Trainer Agent that uses Natural Language Processing (NLP) and Retrieval-Augmented Generation (RAG) to provide a personalized and comprehensive interview preparation experience. The agent assists users by generating tailored question sets for technical and behavioral rounds, offering model answers structured with proven techniques like the STAR method, identifying key skills to highlight, and providing actionable improvement tips.</a:t>
            </a:r>
            <a:endParaRPr lang="en-US" altLang="en-US" sz="2200">
              <a:solidFill>
                <a:srgbClr val="404040"/>
              </a:solidFill>
              <a:latin typeface="Calibri" panose="020F0502020204030204"/>
              <a:ea typeface="Calibri" panose="020F0502020204030204"/>
              <a:cs typeface="Calibri" panose="020F0502020204030204"/>
            </a:endParaRPr>
          </a:p>
          <a:p>
            <a:pPr marL="0" indent="0">
              <a:buNone/>
            </a:pPr>
            <a:endParaRPr lang="en-US" altLang="en-US" sz="2200">
              <a:solidFill>
                <a:srgbClr val="404040"/>
              </a:solidFill>
              <a:latin typeface="Calibri" panose="020F0502020204030204"/>
              <a:ea typeface="Calibri" panose="020F0502020204030204"/>
              <a:cs typeface="Calibri" panose="020F0502020204030204"/>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sz="4400" b="1" dirty="0">
                <a:solidFill>
                  <a:schemeClr val="accent1"/>
                </a:solidFill>
                <a:latin typeface="Arial" panose="020B0604020202020204" pitchFamily="34" charset="0"/>
                <a:cs typeface="Arial" panose="020B0604020202020204" pitchFamily="34" charset="0"/>
              </a:rPr>
              <a:t>Technology  used</a:t>
            </a:r>
            <a:endParaRPr lang="en-US" sz="4400" dirty="0"/>
          </a:p>
        </p:txBody>
      </p:sp>
      <p:sp>
        <p:nvSpPr>
          <p:cNvPr id="2" name="Content Placeholder 1"/>
          <p:cNvSpPr>
            <a:spLocks noGrp="1"/>
          </p:cNvSpPr>
          <p:nvPr>
            <p:ph idx="1"/>
          </p:nvPr>
        </p:nvSpPr>
        <p:spPr>
          <a:xfrm>
            <a:off x="441671" y="1087378"/>
            <a:ext cx="11613485" cy="5563973"/>
          </a:xfrm>
        </p:spPr>
        <p:txBody>
          <a:bodyPr vert="horz" lIns="91440" tIns="45720" rIns="91440" bIns="45720" rtlCol="0" anchor="ctr">
            <a:noAutofit/>
          </a:bodyPr>
          <a:lstStyle/>
          <a:p>
            <a:pPr marL="0" indent="0">
              <a:buNone/>
            </a:pPr>
            <a:r>
              <a:rPr lang="en-US" sz="2800" dirty="0">
                <a:solidFill>
                  <a:srgbClr val="000000"/>
                </a:solidFill>
                <a:latin typeface="Calibri" panose="020F0502020204030204"/>
                <a:ea typeface="Calibri" panose="020F0502020204030204"/>
                <a:cs typeface="Calibri" panose="020F0502020204030204"/>
              </a:rPr>
              <a:t>IBM cloud lite services</a:t>
            </a:r>
            <a:endParaRPr lang="en-US" sz="2800" dirty="0">
              <a:solidFill>
                <a:srgbClr val="000000"/>
              </a:solidFill>
              <a:latin typeface="Calibri" panose="020F0502020204030204"/>
              <a:ea typeface="Calibri" panose="020F0502020204030204"/>
              <a:cs typeface="Calibri" panose="020F0502020204030204"/>
            </a:endParaRPr>
          </a:p>
          <a:p>
            <a:pPr marL="0" indent="0">
              <a:buNone/>
            </a:pPr>
            <a:r>
              <a:rPr lang="en-US" sz="2800" dirty="0">
                <a:solidFill>
                  <a:srgbClr val="000000"/>
                </a:solidFill>
                <a:latin typeface="Calibri" panose="020F0502020204030204"/>
                <a:ea typeface="Calibri" panose="020F0502020204030204"/>
                <a:cs typeface="Calibri" panose="020F0502020204030204"/>
              </a:rPr>
              <a:t>Natural Language Processing (NLP)</a:t>
            </a:r>
            <a:endParaRPr lang="en-US" sz="2800" dirty="0">
              <a:solidFill>
                <a:srgbClr val="000000"/>
              </a:solidFill>
              <a:latin typeface="Calibri" panose="020F0502020204030204"/>
              <a:ea typeface="Calibri" panose="020F0502020204030204"/>
              <a:cs typeface="Calibri" panose="020F0502020204030204"/>
            </a:endParaRPr>
          </a:p>
          <a:p>
            <a:pPr marL="0" indent="0">
              <a:buNone/>
            </a:pPr>
            <a:r>
              <a:rPr lang="en-US" sz="2800" dirty="0">
                <a:solidFill>
                  <a:srgbClr val="000000"/>
                </a:solidFill>
                <a:latin typeface="Calibri" panose="020F0502020204030204"/>
                <a:ea typeface="Calibri" panose="020F0502020204030204"/>
                <a:cs typeface="Calibri" panose="020F0502020204030204"/>
              </a:rPr>
              <a:t>Retrieval Augmented Generation (RAG)</a:t>
            </a:r>
            <a:endParaRPr lang="en-US" sz="2800" dirty="0">
              <a:solidFill>
                <a:srgbClr val="000000"/>
              </a:solidFill>
              <a:latin typeface="Calibri" panose="020F0502020204030204"/>
              <a:ea typeface="Calibri" panose="020F0502020204030204"/>
              <a:cs typeface="Calibri" panose="020F0502020204030204"/>
            </a:endParaRPr>
          </a:p>
          <a:p>
            <a:pPr marL="0" indent="0">
              <a:buNone/>
            </a:pPr>
            <a:r>
              <a:rPr lang="en-US" sz="2800" dirty="0">
                <a:solidFill>
                  <a:srgbClr val="000000"/>
                </a:solidFill>
                <a:latin typeface="Calibri" panose="020F0502020204030204"/>
                <a:ea typeface="Calibri" panose="020F0502020204030204"/>
                <a:cs typeface="Calibri" panose="020F0502020204030204"/>
              </a:rPr>
              <a:t>IBM Granite model</a:t>
            </a:r>
            <a:endParaRPr lang="en-US" sz="2800" dirty="0">
              <a:solidFill>
                <a:srgbClr val="000000"/>
              </a:solidFill>
              <a:latin typeface="Calibri" panose="020F0502020204030204"/>
              <a:ea typeface="Calibri" panose="020F0502020204030204"/>
              <a:cs typeface="Calibri" panose="020F0502020204030204"/>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accent1"/>
                </a:solidFill>
              </a:rPr>
              <a:t>IBM cloud services used</a:t>
            </a:r>
            <a:endParaRPr lang="en-IN" dirty="0">
              <a:solidFill>
                <a:schemeClr val="accent1"/>
              </a:solidFill>
            </a:endParaRPr>
          </a:p>
        </p:txBody>
      </p:sp>
      <p:sp>
        <p:nvSpPr>
          <p:cNvPr id="3" name="Content Placeholder 2"/>
          <p:cNvSpPr>
            <a:spLocks noGrp="1"/>
          </p:cNvSpPr>
          <p:nvPr>
            <p:ph idx="1"/>
          </p:nvPr>
        </p:nvSpPr>
        <p:spPr/>
        <p:txBody>
          <a:bodyPr/>
          <a:lstStyle/>
          <a:p>
            <a:pPr marL="305435" indent="-305435"/>
            <a:r>
              <a:rPr lang="en-IN" sz="2400" dirty="0"/>
              <a:t>IBM Cloud Watsonx AI Studio</a:t>
            </a:r>
            <a:endParaRPr lang="en-IN" sz="2400" dirty="0"/>
          </a:p>
          <a:p>
            <a:pPr marL="305435" indent="-305435"/>
            <a:r>
              <a:rPr lang="en-IN" sz="2400" dirty="0"/>
              <a:t>IBM Cloud </a:t>
            </a:r>
            <a:r>
              <a:rPr lang="en-IN" sz="2400" dirty="0" err="1"/>
              <a:t>Watsonx</a:t>
            </a:r>
            <a:r>
              <a:rPr lang="en-IN" sz="2400" dirty="0"/>
              <a:t> AI runtime</a:t>
            </a:r>
            <a:endParaRPr lang="en-IN" sz="2400" dirty="0"/>
          </a:p>
          <a:p>
            <a:pPr marL="305435" indent="-305435"/>
            <a:r>
              <a:rPr lang="en-IN" sz="2400" dirty="0"/>
              <a:t>IBM Cloud Agent Lab</a:t>
            </a:r>
            <a:endParaRPr lang="en-IN" sz="2400" dirty="0"/>
          </a:p>
          <a:p>
            <a:pPr marL="305435" indent="-305435"/>
            <a:r>
              <a:rPr lang="en-IN" sz="2400" dirty="0"/>
              <a:t>IBM Granite foundation model</a:t>
            </a:r>
            <a:endParaRPr lang="en-IN"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581191" y="771730"/>
            <a:ext cx="11029616" cy="530296"/>
          </a:xfrm>
        </p:spPr>
        <p:txBody>
          <a:bodyPr>
            <a:noAutofit/>
          </a:bodyPr>
          <a:lstStyle/>
          <a:p>
            <a:r>
              <a:rPr lang="en-US" sz="3200" b="1" dirty="0">
                <a:solidFill>
                  <a:schemeClr val="accent1"/>
                </a:solidFill>
                <a:latin typeface="Arial" panose="020B0604020202020204"/>
                <a:ea typeface="+mj-lt"/>
                <a:cs typeface="Arial" panose="020B0604020202020204"/>
              </a:rPr>
              <a:t>Wow factors</a:t>
            </a:r>
            <a:endParaRPr lang="en-US" sz="3200" dirty="0">
              <a:solidFill>
                <a:schemeClr val="accent1"/>
              </a:solidFill>
              <a:latin typeface="Calibri Light" panose="020F0302020204030204"/>
              <a:cs typeface="Calibri Light" panose="020F0302020204030204"/>
            </a:endParaRPr>
          </a:p>
        </p:txBody>
      </p:sp>
      <p:sp>
        <p:nvSpPr>
          <p:cNvPr id="4" name="Text Box 3"/>
          <p:cNvSpPr txBox="1"/>
          <p:nvPr/>
        </p:nvSpPr>
        <p:spPr>
          <a:xfrm>
            <a:off x="280035" y="1273175"/>
            <a:ext cx="11718290" cy="5045710"/>
          </a:xfrm>
          <a:prstGeom prst="rect">
            <a:avLst/>
          </a:prstGeom>
          <a:noFill/>
        </p:spPr>
        <p:txBody>
          <a:bodyPr wrap="square" rtlCol="0">
            <a:noAutofit/>
          </a:bodyPr>
          <a:p>
            <a:r>
              <a:rPr lang="en-US" altLang="en-US" sz="2000"/>
              <a:t>This agent transforms interview preparation from a stressful task into a structured and confidence-boosting coaching session. It significantly reduces preparation time and equips users with the tools to excel in competitive hiring environments.</a:t>
            </a:r>
            <a:endParaRPr lang="en-US" altLang="en-US" sz="2000"/>
          </a:p>
          <a:p>
            <a:endParaRPr lang="en-US" altLang="en-US" sz="2000"/>
          </a:p>
          <a:p>
            <a:r>
              <a:rPr lang="en-US" altLang="en-US" sz="2000" b="1"/>
              <a:t>Unique features</a:t>
            </a:r>
            <a:r>
              <a:rPr lang="en-US" altLang="en-US" sz="2000"/>
              <a:t>:</a:t>
            </a:r>
            <a:endParaRPr lang="en-US" altLang="en-US" sz="2000"/>
          </a:p>
          <a:p>
            <a:pPr marL="342900" indent="-342900">
              <a:buFont typeface="Arial" panose="020B0604020202020204" pitchFamily="34" charset="0"/>
              <a:buChar char="•"/>
            </a:pPr>
            <a:r>
              <a:rPr lang="en-US" altLang="en-US" sz="2000" i="1"/>
              <a:t>Tailored Question Generation</a:t>
            </a:r>
            <a:r>
              <a:rPr lang="en-US" altLang="en-US" sz="2000"/>
              <a:t>: Creates unique question sets based on the user's specific job role and experience level.</a:t>
            </a:r>
            <a:endParaRPr lang="en-US" altLang="en-US" sz="2000"/>
          </a:p>
          <a:p>
            <a:pPr marL="342900" indent="-342900">
              <a:buFont typeface="Arial" panose="020B0604020202020204" pitchFamily="34" charset="0"/>
              <a:buChar char="•"/>
            </a:pPr>
            <a:r>
              <a:rPr lang="en-US" altLang="en-US" sz="2000" i="1"/>
              <a:t>Comprehensive Skill Assessment</a:t>
            </a:r>
            <a:r>
              <a:rPr lang="en-US" altLang="en-US" sz="2000"/>
              <a:t>: Covers technical, behavioral, and soft skill questions for a holistic preparation experience.</a:t>
            </a:r>
            <a:endParaRPr lang="en-US" altLang="en-US" sz="2000"/>
          </a:p>
          <a:p>
            <a:pPr marL="342900" indent="-342900">
              <a:buFont typeface="Arial" panose="020B0604020202020204" pitchFamily="34" charset="0"/>
              <a:buChar char="•"/>
            </a:pPr>
            <a:r>
              <a:rPr lang="en-US" altLang="en-US" sz="2000" i="1"/>
              <a:t>Built-in Coaching with STAR Method</a:t>
            </a:r>
            <a:r>
              <a:rPr lang="en-US" altLang="en-US" sz="2000"/>
              <a:t>: Not only asks questions but provides model answers and explains how to structure them using the industry-standard STAR method.</a:t>
            </a:r>
            <a:endParaRPr lang="en-US" altLang="en-US" sz="2000"/>
          </a:p>
          <a:p>
            <a:pPr marL="342900" indent="-342900">
              <a:buFont typeface="Arial" panose="020B0604020202020204" pitchFamily="34" charset="0"/>
              <a:buChar char="•"/>
            </a:pPr>
            <a:r>
              <a:rPr lang="en-US" altLang="en-US" sz="2000" i="1"/>
              <a:t>RAG-Powered Knowledge Base</a:t>
            </a:r>
            <a:r>
              <a:rPr lang="en-US" altLang="en-US" sz="2000"/>
              <a:t>: Grounds its responses in a curated knowledge base of interview strategies and role-specific information, ensuring high-quality, relevant advice.</a:t>
            </a:r>
            <a:endParaRPr lang="en-US" altLang="en-US" sz="2000"/>
          </a:p>
          <a:p>
            <a:pPr marL="342900" indent="-342900">
              <a:buFont typeface="Arial" panose="020B0604020202020204" pitchFamily="34" charset="0"/>
              <a:buChar char="•"/>
            </a:pPr>
            <a:r>
              <a:rPr lang="en-US" altLang="en-US" sz="2000"/>
              <a:t>Actionable Improvement Tips: Provides constructive feedback on model answers, helping users sharpen their responses.</a:t>
            </a:r>
            <a:endParaRPr lang="en-US" altLang="en-US" sz="2000"/>
          </a:p>
          <a:p>
            <a:pPr marL="342900" indent="-342900">
              <a:buFont typeface="Arial" panose="020B0604020202020204" pitchFamily="34" charset="0"/>
              <a:buChar char="•"/>
            </a:pPr>
            <a:r>
              <a:rPr lang="en-US" altLang="en-US" sz="2000" i="1"/>
              <a:t>Confidence Building</a:t>
            </a:r>
            <a:r>
              <a:rPr lang="en-US" altLang="en-US" sz="2000"/>
              <a:t>: Empowers users by providing a safe and effective platform to practice and refine their interview skills.</a:t>
            </a:r>
            <a:endParaRPr lang="en-US" altLang="en-US" sz="2000"/>
          </a:p>
          <a:p>
            <a:endParaRPr lang="en-US" altLang="en-US" sz="20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accent1"/>
                </a:solidFill>
              </a:rPr>
              <a:t>End users</a:t>
            </a:r>
            <a:endParaRPr lang="en-IN" dirty="0">
              <a:solidFill>
                <a:schemeClr val="accent1"/>
              </a:solidFill>
            </a:endParaRPr>
          </a:p>
        </p:txBody>
      </p:sp>
      <p:sp>
        <p:nvSpPr>
          <p:cNvPr id="3" name="Content Placeholder 2"/>
          <p:cNvSpPr>
            <a:spLocks noGrp="1"/>
          </p:cNvSpPr>
          <p:nvPr>
            <p:ph idx="1"/>
          </p:nvPr>
        </p:nvSpPr>
        <p:spPr>
          <a:xfrm>
            <a:off x="581192" y="702586"/>
            <a:ext cx="11029615" cy="4673324"/>
          </a:xfrm>
        </p:spPr>
        <p:txBody>
          <a:bodyPr/>
          <a:lstStyle/>
          <a:p>
            <a:pPr marL="305435" indent="-305435"/>
            <a:r>
              <a:rPr lang="en-US" altLang="en-US" sz="2400" dirty="0">
                <a:latin typeface="Calibri" panose="020F0502020204030204"/>
                <a:ea typeface="+mn-lt"/>
                <a:cs typeface="+mn-lt"/>
              </a:rPr>
              <a:t>Students &amp; Freshers: Entering the job market for the first time.</a:t>
            </a:r>
            <a:endParaRPr lang="en-US" altLang="en-US" sz="2400" dirty="0">
              <a:latin typeface="Calibri" panose="020F0502020204030204"/>
              <a:ea typeface="+mn-lt"/>
              <a:cs typeface="+mn-lt"/>
            </a:endParaRPr>
          </a:p>
          <a:p>
            <a:pPr marL="305435" indent="-305435"/>
            <a:r>
              <a:rPr lang="en-US" altLang="en-US" sz="2400" i="1" u="sng" dirty="0">
                <a:latin typeface="Calibri" panose="020F0502020204030204"/>
                <a:ea typeface="+mn-lt"/>
                <a:cs typeface="+mn-lt"/>
              </a:rPr>
              <a:t>Career Changers</a:t>
            </a:r>
            <a:r>
              <a:rPr lang="en-US" altLang="en-US" sz="2400" dirty="0">
                <a:latin typeface="Calibri" panose="020F0502020204030204"/>
                <a:ea typeface="+mn-lt"/>
                <a:cs typeface="+mn-lt"/>
              </a:rPr>
              <a:t>: Professionals transitioning to a new industry or role.</a:t>
            </a:r>
            <a:endParaRPr lang="en-US" altLang="en-US" sz="2400" dirty="0">
              <a:latin typeface="Calibri" panose="020F0502020204030204"/>
              <a:ea typeface="+mn-lt"/>
              <a:cs typeface="+mn-lt"/>
            </a:endParaRPr>
          </a:p>
          <a:p>
            <a:pPr marL="305435" indent="-305435"/>
            <a:r>
              <a:rPr lang="en-US" altLang="en-US" sz="2400" i="1" u="sng" dirty="0">
                <a:latin typeface="Calibri" panose="020F0502020204030204"/>
                <a:ea typeface="+mn-lt"/>
                <a:cs typeface="+mn-lt"/>
              </a:rPr>
              <a:t>Experienced Professionals</a:t>
            </a:r>
            <a:r>
              <a:rPr lang="en-US" altLang="en-US" sz="2400" dirty="0">
                <a:latin typeface="Calibri" panose="020F0502020204030204"/>
                <a:ea typeface="+mn-lt"/>
                <a:cs typeface="+mn-lt"/>
              </a:rPr>
              <a:t>: Seeking promotions or new opportunities at other companies.</a:t>
            </a:r>
            <a:endParaRPr lang="en-US" altLang="en-US" sz="2400" dirty="0">
              <a:latin typeface="Calibri" panose="020F0502020204030204"/>
              <a:ea typeface="+mn-lt"/>
              <a:cs typeface="+mn-lt"/>
            </a:endParaRPr>
          </a:p>
          <a:p>
            <a:pPr marL="305435" indent="-305435"/>
            <a:r>
              <a:rPr lang="en-US" altLang="en-US" sz="2400" i="1" u="sng">
                <a:latin typeface="Calibri" panose="020F0502020204030204"/>
                <a:ea typeface="Calibri" panose="020F0502020204030204"/>
                <a:cs typeface="Calibri" panose="020F0502020204030204"/>
              </a:rPr>
              <a:t>University Career Services &amp; Placement Cells</a:t>
            </a:r>
            <a:r>
              <a:rPr lang="en-US" altLang="en-US" sz="2400">
                <a:latin typeface="Calibri" panose="020F0502020204030204"/>
                <a:ea typeface="Calibri" panose="020F0502020204030204"/>
                <a:cs typeface="Calibri" panose="020F0502020204030204"/>
              </a:rPr>
              <a:t>: As a tool to help their students prepare for campus recruitment.</a:t>
            </a:r>
            <a:endParaRPr lang="en-US" altLang="en-US" sz="2400">
              <a:latin typeface="Calibri" panose="020F0502020204030204"/>
              <a:ea typeface="Calibri" panose="020F0502020204030204"/>
              <a:cs typeface="Calibri" panose="020F05020202040302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accent1"/>
                </a:solidFill>
              </a:rPr>
              <a:t>Results</a:t>
            </a:r>
            <a:endParaRPr lang="en-IN" dirty="0">
              <a:solidFill>
                <a:schemeClr val="accent1"/>
              </a:solidFill>
            </a:endParaRPr>
          </a:p>
        </p:txBody>
      </p:sp>
      <p:pic>
        <p:nvPicPr>
          <p:cNvPr id="5" name="Picture 4" descr="Interview Trainer Agent — Interview-Trainer AI _ I-mh (4)"/>
          <p:cNvPicPr>
            <a:picLocks noChangeAspect="1"/>
          </p:cNvPicPr>
          <p:nvPr/>
        </p:nvPicPr>
        <p:blipFill>
          <a:blip r:embed="rId1"/>
          <a:srcRect l="10212" t="10839" r="13057"/>
          <a:stretch>
            <a:fillRect/>
          </a:stretch>
        </p:blipFill>
        <p:spPr>
          <a:xfrm>
            <a:off x="2690495" y="943610"/>
            <a:ext cx="8478520" cy="52451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accent1"/>
                </a:solidFill>
              </a:rPr>
              <a:t>Results</a:t>
            </a:r>
            <a:endParaRPr lang="en-IN" dirty="0">
              <a:solidFill>
                <a:schemeClr val="accent1"/>
              </a:solidFill>
            </a:endParaRPr>
          </a:p>
        </p:txBody>
      </p:sp>
      <p:pic>
        <p:nvPicPr>
          <p:cNvPr id="5" name="Picture 4" descr="Interview Trainer Agent — Interview-Trainer AI _ I-mh (1)"/>
          <p:cNvPicPr>
            <a:picLocks noChangeAspect="1"/>
          </p:cNvPicPr>
          <p:nvPr/>
        </p:nvPicPr>
        <p:blipFill>
          <a:blip r:embed="rId1"/>
          <a:srcRect l="9501" t="4778" r="18174" b="52750"/>
          <a:stretch>
            <a:fillRect/>
          </a:stretch>
        </p:blipFill>
        <p:spPr>
          <a:xfrm>
            <a:off x="3190875" y="683260"/>
            <a:ext cx="7700010" cy="5685790"/>
          </a:xfrm>
          <a:prstGeom prst="rect">
            <a:avLst/>
          </a:prstGeom>
        </p:spPr>
      </p:pic>
    </p:spTree>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&#65279;<?xml version="1.0" encoding="utf-8"?><Relationships xmlns="http://schemas.openxmlformats.org/package/2006/relationships"><Relationship Type="http://schemas.openxmlformats.org/officeDocument/2006/relationships/customXmlProps" Target="/customXml/itemProps1.xml" Id="rId1" /></Relationships>
</file>

<file path=customXml/_rels/item2.xml.rels>&#65279;<?xml version="1.0" encoding="utf-8"?><Relationships xmlns="http://schemas.openxmlformats.org/package/2006/relationships"><Relationship Type="http://schemas.openxmlformats.org/officeDocument/2006/relationships/customXmlProps" Target="/customXml/itemProps2.xml" Id="rId1" /></Relationships>
</file>

<file path=customXml/_rels/item3.xml.rels>&#65279;<?xml version="1.0" encoding="utf-8"?><Relationships xmlns="http://schemas.openxmlformats.org/package/2006/relationships"><Relationship Type="http://schemas.openxmlformats.org/officeDocument/2006/relationships/customXmlProps" Target="/customXml/itemProps3.xml" Id="rId1" /></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b30265f8-c5e2-4918-b4a1-b977299ca3e2"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F0268AC5E70984D8FE60B7154176407" ma:contentTypeVersion="15" ma:contentTypeDescription="Create a new document." ma:contentTypeScope="" ma:versionID="104e359103f0f57b1cf9676756e5b944">
  <xsd:schema xmlns:xsd="http://www.w3.org/2001/XMLSchema" xmlns:xs="http://www.w3.org/2001/XMLSchema" xmlns:p="http://schemas.microsoft.com/office/2006/metadata/properties" xmlns:ns3="b30265f8-c5e2-4918-b4a1-b977299ca3e2" xmlns:ns4="fadb41d3-f9cb-40fb-903c-8cacaba95bb5" targetNamespace="http://schemas.microsoft.com/office/2006/metadata/properties" ma:root="true" ma:fieldsID="5615b8f8aa772998bad551f24a33de0e" ns3:_="" ns4:_="">
    <xsd:import namespace="b30265f8-c5e2-4918-b4a1-b977299ca3e2"/>
    <xsd:import namespace="fadb41d3-f9cb-40fb-903c-8cacaba95bb5"/>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DateTaken" minOccurs="0"/>
                <xsd:element ref="ns3:MediaServiceObjectDetectorVersions" minOccurs="0"/>
                <xsd:element ref="ns3:MediaServiceSystemTags" minOccurs="0"/>
                <xsd:element ref="ns3:MediaServiceOCR" minOccurs="0"/>
                <xsd:element ref="ns3:MediaServiceGenerationTime" minOccurs="0"/>
                <xsd:element ref="ns3:MediaServiceEventHashCode"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265f8-c5e2-4918-b4a1-b977299ca3e2"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adb41d3-f9cb-40fb-903c-8cacaba95bb5"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27BD4C1-B6B1-4715-ABF9-E660A51A4EA0}">
  <ds:schemaRefs/>
</ds:datastoreItem>
</file>

<file path=customXml/itemProps2.xml><?xml version="1.0" encoding="utf-8"?>
<ds:datastoreItem xmlns:ds="http://schemas.openxmlformats.org/officeDocument/2006/customXml" ds:itemID="{8D289AE2-D2AE-49D1-AFAC-3A79F6794255}">
  <ds:schemaRefs/>
</ds:datastoreItem>
</file>

<file path=customXml/itemProps3.xml><?xml version="1.0" encoding="utf-8"?>
<ds:datastoreItem xmlns:ds="http://schemas.openxmlformats.org/officeDocument/2006/customXml" ds:itemID="{9DD71778-17EE-4151-88AE-C8F4E8043BD9}">
  <ds:schemaRefs/>
</ds:datastoreItem>
</file>

<file path=docProps/app.xml><?xml version="1.0" encoding="utf-8"?>
<Properties xmlns="http://schemas.openxmlformats.org/officeDocument/2006/extended-properties" xmlns:vt="http://schemas.openxmlformats.org/officeDocument/2006/docPropsVTypes">
  <Template>Future forward</Template>
  <TotalTime>0</TotalTime>
  <Words>4256</Words>
  <Application>WPS Presentation</Application>
  <PresentationFormat>Widescreen</PresentationFormat>
  <Paragraphs>102</Paragraphs>
  <Slides>18</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18</vt:i4>
      </vt:variant>
    </vt:vector>
  </HeadingPairs>
  <TitlesOfParts>
    <vt:vector size="30" baseType="lpstr">
      <vt:lpstr>Arial</vt:lpstr>
      <vt:lpstr>SimSun</vt:lpstr>
      <vt:lpstr>Wingdings</vt:lpstr>
      <vt:lpstr>Wingdings 2</vt:lpstr>
      <vt:lpstr>Arial</vt:lpstr>
      <vt:lpstr>Calibri</vt:lpstr>
      <vt:lpstr>Calibri Light</vt:lpstr>
      <vt:lpstr>Microsoft YaHei</vt:lpstr>
      <vt:lpstr>Arial Unicode MS</vt:lpstr>
      <vt:lpstr>Franklin Gothic Demi</vt:lpstr>
      <vt:lpstr>Franklin Gothic Book</vt:lpstr>
      <vt:lpstr>DividendVTI</vt:lpstr>
      <vt:lpstr>INTERVIEW TRAINER ai agent</vt:lpstr>
      <vt:lpstr>OUTLINE</vt:lpstr>
      <vt:lpstr>Problem Statement</vt:lpstr>
      <vt:lpstr>Technology  used</vt:lpstr>
      <vt:lpstr>IBM cloud services used</vt:lpstr>
      <vt:lpstr>Wow factors</vt:lpstr>
      <vt:lpstr>End users</vt:lpstr>
      <vt:lpstr>Results</vt:lpstr>
      <vt:lpstr>Results</vt:lpstr>
      <vt:lpstr>Results</vt:lpstr>
      <vt:lpstr>Results</vt:lpstr>
      <vt:lpstr>Conclusion</vt:lpstr>
      <vt:lpstr>GitHub Link</vt:lpstr>
      <vt:lpstr>PowerPoint 演示文稿</vt:lpstr>
      <vt:lpstr>IBM Certifications</vt:lpstr>
      <vt:lpstr>IBM Certifications</vt:lpstr>
      <vt:lpstr>IBM Certifications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WPS_1678601605</cp:lastModifiedBy>
  <cp:revision>148</cp:revision>
  <dcterms:created xsi:type="dcterms:W3CDTF">2021-05-26T16:50:00Z</dcterms:created>
  <dcterms:modified xsi:type="dcterms:W3CDTF">2025-08-04T14:04:52Z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0x0101007F0268AC5E70984D8FE60B7154176407</vt:lpwstr>
  </property>
  <property fmtid="{D5CDD505-2E9C-101B-9397-08002B2CF9AE}" pid="3" name="ICV">
    <vt:lpwstr>4555CB3831B0459693BA8CA23C304845_12</vt:lpwstr>
  </property>
  <property fmtid="{D5CDD505-2E9C-101B-9397-08002B2CF9AE}" pid="4" name="KSOProductBuildVer">
    <vt:lpwstr>1033-12.2.0.21931</vt:lpwstr>
  </property>
</Properties>
</file>